
<file path=[Content_Types].xml><?xml version="1.0" encoding="utf-8"?>
<Types xmlns="http://schemas.openxmlformats.org/package/2006/content-types">
  <Default Extension="bmp" ContentType="image/bmp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  <p:sldId id="268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868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bmp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0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99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09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1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18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1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7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2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36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4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46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4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5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170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71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7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180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1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8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7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6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7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7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bm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그룹 14"/>
          <p:cNvGrpSpPr/>
          <p:nvPr/>
        </p:nvGrpSpPr>
        <p:grpSpPr>
          <a:xfrm>
            <a:off x="4001477" y="1661135"/>
            <a:ext cx="4310186" cy="2365275"/>
            <a:chOff x="0" y="0"/>
            <a:chExt cx="4310184" cy="2365274"/>
          </a:xfrm>
        </p:grpSpPr>
        <p:grpSp>
          <p:nvGrpSpPr>
            <p:cNvPr id="193" name="직사각형 5"/>
            <p:cNvGrpSpPr/>
            <p:nvPr/>
          </p:nvGrpSpPr>
          <p:grpSpPr>
            <a:xfrm>
              <a:off x="0" y="-1"/>
              <a:ext cx="4310185" cy="261339"/>
              <a:chOff x="0" y="0"/>
              <a:chExt cx="4310184" cy="261337"/>
            </a:xfrm>
          </p:grpSpPr>
          <p:sp>
            <p:nvSpPr>
              <p:cNvPr id="191" name="직사각형"/>
              <p:cNvSpPr/>
              <p:nvPr/>
            </p:nvSpPr>
            <p:spPr>
              <a:xfrm>
                <a:off x="0" y="0"/>
                <a:ext cx="4310185" cy="261338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0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192" name="컴퓨터공학 종합설계 8조 발표자 : 이영주"/>
              <p:cNvSpPr txBox="1"/>
              <p:nvPr/>
            </p:nvSpPr>
            <p:spPr>
              <a:xfrm>
                <a:off x="55245" y="4302"/>
                <a:ext cx="4199695" cy="25273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sz="10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컴퓨터공학 종합설계 8조 발표자 : 이영주</a:t>
                </a:r>
              </a:p>
            </p:txBody>
          </p:sp>
        </p:grpSp>
        <p:grpSp>
          <p:nvGrpSpPr>
            <p:cNvPr id="196" name="직사각형 6"/>
            <p:cNvGrpSpPr/>
            <p:nvPr/>
          </p:nvGrpSpPr>
          <p:grpSpPr>
            <a:xfrm>
              <a:off x="0" y="261337"/>
              <a:ext cx="4310185" cy="2103938"/>
              <a:chOff x="0" y="0"/>
              <a:chExt cx="4310184" cy="2103936"/>
            </a:xfrm>
          </p:grpSpPr>
          <p:sp>
            <p:nvSpPr>
              <p:cNvPr id="194" name="직사각형"/>
              <p:cNvSpPr/>
              <p:nvPr/>
            </p:nvSpPr>
            <p:spPr>
              <a:xfrm>
                <a:off x="0" y="-1"/>
                <a:ext cx="4310185" cy="2103938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95" name="시각장애인을 위한…"/>
              <p:cNvSpPr txBox="1"/>
              <p:nvPr/>
            </p:nvSpPr>
            <p:spPr>
              <a:xfrm>
                <a:off x="55245" y="549548"/>
                <a:ext cx="4199695" cy="10048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sz="2800" b="1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시각장애인을 위한 </a:t>
                </a:r>
              </a:p>
              <a:p>
                <a:pPr algn="ctr">
                  <a:defRPr sz="2800" b="1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음성 길 안내 APP</a:t>
                </a:r>
              </a:p>
            </p:txBody>
          </p:sp>
        </p:grpSp>
        <p:sp>
          <p:nvSpPr>
            <p:cNvPr id="197" name="직사각형 7"/>
            <p:cNvSpPr/>
            <p:nvPr/>
          </p:nvSpPr>
          <p:spPr>
            <a:xfrm>
              <a:off x="3562855" y="173695"/>
              <a:ext cx="110355" cy="13795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198" name="직사각형 9"/>
            <p:cNvSpPr/>
            <p:nvPr/>
          </p:nvSpPr>
          <p:spPr>
            <a:xfrm>
              <a:off x="3793701" y="62535"/>
              <a:ext cx="110355" cy="110355"/>
            </a:xfrm>
            <a:prstGeom prst="rect">
              <a:avLst/>
            </a:prstGeom>
            <a:solidFill>
              <a:srgbClr val="DFDCD3"/>
            </a:solidFill>
            <a:ln w="1270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199" name="직사각형 10"/>
            <p:cNvSpPr/>
            <p:nvPr/>
          </p:nvSpPr>
          <p:spPr>
            <a:xfrm>
              <a:off x="3774764" y="82805"/>
              <a:ext cx="110355" cy="110355"/>
            </a:xfrm>
            <a:prstGeom prst="rect">
              <a:avLst/>
            </a:prstGeom>
            <a:solidFill>
              <a:srgbClr val="DFDCD3"/>
            </a:solidFill>
            <a:ln w="1270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202" name="그룹 13"/>
            <p:cNvGrpSpPr/>
            <p:nvPr/>
          </p:nvGrpSpPr>
          <p:grpSpPr>
            <a:xfrm>
              <a:off x="4009814" y="65530"/>
              <a:ext cx="130278" cy="130278"/>
              <a:chOff x="0" y="0"/>
              <a:chExt cx="130276" cy="130276"/>
            </a:xfrm>
          </p:grpSpPr>
          <p:sp>
            <p:nvSpPr>
              <p:cNvPr id="200" name="직사각형 11"/>
              <p:cNvSpPr/>
              <p:nvPr/>
            </p:nvSpPr>
            <p:spPr>
              <a:xfrm rot="2700000">
                <a:off x="-20632" y="58788"/>
                <a:ext cx="171539" cy="12701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01" name="직사각형 12"/>
              <p:cNvSpPr/>
              <p:nvPr/>
            </p:nvSpPr>
            <p:spPr>
              <a:xfrm rot="18900000">
                <a:off x="-20631" y="58787"/>
                <a:ext cx="171539" cy="12701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grpSp>
        <p:nvGrpSpPr>
          <p:cNvPr id="213" name="그룹 31"/>
          <p:cNvGrpSpPr/>
          <p:nvPr/>
        </p:nvGrpSpPr>
        <p:grpSpPr>
          <a:xfrm>
            <a:off x="4608632" y="3617653"/>
            <a:ext cx="3272208" cy="1354291"/>
            <a:chOff x="0" y="0"/>
            <a:chExt cx="3272206" cy="1354290"/>
          </a:xfrm>
        </p:grpSpPr>
        <p:grpSp>
          <p:nvGrpSpPr>
            <p:cNvPr id="206" name="직사각형 32"/>
            <p:cNvGrpSpPr/>
            <p:nvPr/>
          </p:nvGrpSpPr>
          <p:grpSpPr>
            <a:xfrm>
              <a:off x="-1" y="-1"/>
              <a:ext cx="3272208" cy="1354292"/>
              <a:chOff x="0" y="0"/>
              <a:chExt cx="3272206" cy="1354290"/>
            </a:xfrm>
          </p:grpSpPr>
          <p:sp>
            <p:nvSpPr>
              <p:cNvPr id="204" name="직사각형"/>
              <p:cNvSpPr/>
              <p:nvPr/>
            </p:nvSpPr>
            <p:spPr>
              <a:xfrm>
                <a:off x="-1" y="-1"/>
                <a:ext cx="3272208" cy="1354292"/>
              </a:xfrm>
              <a:prstGeom prst="rect">
                <a:avLst/>
              </a:prstGeom>
              <a:solidFill>
                <a:srgbClr val="EBEAE5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>
                <a:outerShdw dist="63500" dir="27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ctr">
                  <a:lnSpc>
                    <a:spcPct val="150000"/>
                  </a:lnSpc>
                  <a:defRPr sz="2200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05" name="PPT를 시작하시겠습니까?"/>
              <p:cNvSpPr txBox="1"/>
              <p:nvPr/>
            </p:nvSpPr>
            <p:spPr>
              <a:xfrm>
                <a:off x="55244" y="9524"/>
                <a:ext cx="3161718" cy="9462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ctr">
                  <a:lnSpc>
                    <a:spcPct val="150000"/>
                  </a:lnSpc>
                  <a:defRPr sz="2200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PPT</a:t>
                </a:r>
                <a:r>
                  <a:rPr>
                    <a:latin typeface="나눔스퀘어"/>
                    <a:ea typeface="나눔스퀘어"/>
                    <a:cs typeface="나눔스퀘어"/>
                    <a:sym typeface="나눔스퀘어"/>
                  </a:rPr>
                  <a:t>를 시작하시겠습니까</a:t>
                </a:r>
                <a:r>
                  <a:t>?</a:t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09" name="직사각형 33"/>
            <p:cNvGrpSpPr/>
            <p:nvPr/>
          </p:nvGrpSpPr>
          <p:grpSpPr>
            <a:xfrm>
              <a:off x="541910" y="695457"/>
              <a:ext cx="963043" cy="407362"/>
              <a:chOff x="0" y="0"/>
              <a:chExt cx="963041" cy="407360"/>
            </a:xfrm>
          </p:grpSpPr>
          <p:sp>
            <p:nvSpPr>
              <p:cNvPr id="207" name="직사각형"/>
              <p:cNvSpPr/>
              <p:nvPr/>
            </p:nvSpPr>
            <p:spPr>
              <a:xfrm>
                <a:off x="0" y="0"/>
                <a:ext cx="963042" cy="407361"/>
              </a:xfrm>
              <a:prstGeom prst="rect">
                <a:avLst/>
              </a:prstGeom>
              <a:solidFill>
                <a:srgbClr val="D9D9D9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08" name="START"/>
              <p:cNvSpPr txBox="1"/>
              <p:nvPr/>
            </p:nvSpPr>
            <p:spPr>
              <a:xfrm>
                <a:off x="55245" y="50010"/>
                <a:ext cx="852552" cy="3073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lvl1pPr>
              </a:lstStyle>
              <a:p>
                <a:r>
                  <a:t>START</a:t>
                </a:r>
              </a:p>
            </p:txBody>
          </p:sp>
        </p:grpSp>
        <p:grpSp>
          <p:nvGrpSpPr>
            <p:cNvPr id="212" name="직사각형 34"/>
            <p:cNvGrpSpPr/>
            <p:nvPr/>
          </p:nvGrpSpPr>
          <p:grpSpPr>
            <a:xfrm>
              <a:off x="1716660" y="695456"/>
              <a:ext cx="963043" cy="407362"/>
              <a:chOff x="0" y="0"/>
              <a:chExt cx="963041" cy="407360"/>
            </a:xfrm>
          </p:grpSpPr>
          <p:sp>
            <p:nvSpPr>
              <p:cNvPr id="210" name="직사각형"/>
              <p:cNvSpPr/>
              <p:nvPr/>
            </p:nvSpPr>
            <p:spPr>
              <a:xfrm>
                <a:off x="0" y="0"/>
                <a:ext cx="963042" cy="407361"/>
              </a:xfrm>
              <a:prstGeom prst="rect">
                <a:avLst/>
              </a:prstGeom>
              <a:solidFill>
                <a:srgbClr val="D9D9D9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11" name="PAUSE"/>
              <p:cNvSpPr txBox="1"/>
              <p:nvPr/>
            </p:nvSpPr>
            <p:spPr>
              <a:xfrm>
                <a:off x="55245" y="50010"/>
                <a:ext cx="852552" cy="3073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lvl1pPr>
              </a:lstStyle>
              <a:p>
                <a:r>
                  <a:t>PAUSE</a:t>
                </a:r>
              </a:p>
            </p:txBody>
          </p:sp>
        </p:grpSp>
      </p:grpSp>
      <p:grpSp>
        <p:nvGrpSpPr>
          <p:cNvPr id="223" name="그룹 3"/>
          <p:cNvGrpSpPr/>
          <p:nvPr/>
        </p:nvGrpSpPr>
        <p:grpSpPr>
          <a:xfrm>
            <a:off x="4687601" y="3698702"/>
            <a:ext cx="3272207" cy="1354291"/>
            <a:chOff x="0" y="0"/>
            <a:chExt cx="3272206" cy="1354290"/>
          </a:xfrm>
        </p:grpSpPr>
        <p:grpSp>
          <p:nvGrpSpPr>
            <p:cNvPr id="216" name="직사각형 28"/>
            <p:cNvGrpSpPr/>
            <p:nvPr/>
          </p:nvGrpSpPr>
          <p:grpSpPr>
            <a:xfrm>
              <a:off x="-1" y="-1"/>
              <a:ext cx="3272208" cy="1354292"/>
              <a:chOff x="0" y="0"/>
              <a:chExt cx="3272206" cy="1354290"/>
            </a:xfrm>
          </p:grpSpPr>
          <p:sp>
            <p:nvSpPr>
              <p:cNvPr id="214" name="직사각형"/>
              <p:cNvSpPr/>
              <p:nvPr/>
            </p:nvSpPr>
            <p:spPr>
              <a:xfrm>
                <a:off x="-1" y="-1"/>
                <a:ext cx="3272208" cy="1354292"/>
              </a:xfrm>
              <a:prstGeom prst="rect">
                <a:avLst/>
              </a:prstGeom>
              <a:solidFill>
                <a:srgbClr val="EBEAE5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>
                <a:outerShdw dist="63500" dir="2700000" rotWithShape="0">
                  <a:srgbClr val="000000">
                    <a:alpha val="30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ctr">
                  <a:lnSpc>
                    <a:spcPct val="150000"/>
                  </a:lnSpc>
                  <a:defRPr sz="2200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15" name="PPT를 시작하시겠습니까?"/>
              <p:cNvSpPr txBox="1"/>
              <p:nvPr/>
            </p:nvSpPr>
            <p:spPr>
              <a:xfrm>
                <a:off x="55244" y="9524"/>
                <a:ext cx="3161718" cy="9462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ctr">
                  <a:lnSpc>
                    <a:spcPct val="150000"/>
                  </a:lnSpc>
                  <a:defRPr sz="2200">
                    <a:solidFill>
                      <a:srgbClr val="595959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PPT</a:t>
                </a:r>
                <a:r>
                  <a:rPr>
                    <a:latin typeface="나눔스퀘어"/>
                    <a:ea typeface="나눔스퀘어"/>
                    <a:cs typeface="나눔스퀘어"/>
                    <a:sym typeface="나눔스퀘어"/>
                  </a:rPr>
                  <a:t>를 시작하시겠습니까</a:t>
                </a:r>
                <a:r>
                  <a:t>?</a:t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19" name="직사각형 29"/>
            <p:cNvGrpSpPr/>
            <p:nvPr/>
          </p:nvGrpSpPr>
          <p:grpSpPr>
            <a:xfrm>
              <a:off x="541910" y="695457"/>
              <a:ext cx="963043" cy="407362"/>
              <a:chOff x="0" y="0"/>
              <a:chExt cx="963041" cy="407360"/>
            </a:xfrm>
          </p:grpSpPr>
          <p:sp>
            <p:nvSpPr>
              <p:cNvPr id="217" name="직사각형"/>
              <p:cNvSpPr/>
              <p:nvPr/>
            </p:nvSpPr>
            <p:spPr>
              <a:xfrm>
                <a:off x="0" y="0"/>
                <a:ext cx="963042" cy="407361"/>
              </a:xfrm>
              <a:prstGeom prst="rect">
                <a:avLst/>
              </a:prstGeom>
              <a:solidFill>
                <a:srgbClr val="D9D9D9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18" name="START"/>
              <p:cNvSpPr txBox="1"/>
              <p:nvPr/>
            </p:nvSpPr>
            <p:spPr>
              <a:xfrm>
                <a:off x="55245" y="50010"/>
                <a:ext cx="852552" cy="3073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lvl1pPr>
              </a:lstStyle>
              <a:p>
                <a:r>
                  <a:t>START</a:t>
                </a:r>
              </a:p>
            </p:txBody>
          </p:sp>
        </p:grpSp>
        <p:grpSp>
          <p:nvGrpSpPr>
            <p:cNvPr id="222" name="직사각형 30"/>
            <p:cNvGrpSpPr/>
            <p:nvPr/>
          </p:nvGrpSpPr>
          <p:grpSpPr>
            <a:xfrm>
              <a:off x="1716660" y="695456"/>
              <a:ext cx="963043" cy="407362"/>
              <a:chOff x="0" y="0"/>
              <a:chExt cx="963041" cy="407360"/>
            </a:xfrm>
          </p:grpSpPr>
          <p:sp>
            <p:nvSpPr>
              <p:cNvPr id="220" name="직사각형"/>
              <p:cNvSpPr/>
              <p:nvPr/>
            </p:nvSpPr>
            <p:spPr>
              <a:xfrm>
                <a:off x="0" y="0"/>
                <a:ext cx="963042" cy="407361"/>
              </a:xfrm>
              <a:prstGeom prst="rect">
                <a:avLst/>
              </a:prstGeom>
              <a:solidFill>
                <a:srgbClr val="D9D9D9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21" name="PAUSE"/>
              <p:cNvSpPr txBox="1"/>
              <p:nvPr/>
            </p:nvSpPr>
            <p:spPr>
              <a:xfrm>
                <a:off x="55245" y="50010"/>
                <a:ext cx="852552" cy="3073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400" b="1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lvl1pPr>
              </a:lstStyle>
              <a:p>
                <a:r>
                  <a:t>PAUSE</a:t>
                </a:r>
              </a:p>
            </p:txBody>
          </p:sp>
        </p:grpSp>
      </p:grpSp>
      <p:grpSp>
        <p:nvGrpSpPr>
          <p:cNvPr id="226" name="직사각형 21"/>
          <p:cNvGrpSpPr/>
          <p:nvPr/>
        </p:nvGrpSpPr>
        <p:grpSpPr>
          <a:xfrm>
            <a:off x="4762642" y="3787793"/>
            <a:ext cx="3272208" cy="1354291"/>
            <a:chOff x="0" y="0"/>
            <a:chExt cx="3272206" cy="1354290"/>
          </a:xfrm>
        </p:grpSpPr>
        <p:sp>
          <p:nvSpPr>
            <p:cNvPr id="224" name="직사각형"/>
            <p:cNvSpPr/>
            <p:nvPr/>
          </p:nvSpPr>
          <p:spPr>
            <a:xfrm>
              <a:off x="-1" y="-1"/>
              <a:ext cx="3272208" cy="1354292"/>
            </a:xfrm>
            <a:prstGeom prst="rect">
              <a:avLst/>
            </a:prstGeom>
            <a:solidFill>
              <a:srgbClr val="EBEAE5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>
              <a:outerShdw dist="63500" dir="2700000" rotWithShape="0">
                <a:srgbClr val="000000">
                  <a:alpha val="30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50000"/>
                </a:lnSpc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PPT를 시작하시겠습니까?"/>
            <p:cNvSpPr txBox="1"/>
            <p:nvPr/>
          </p:nvSpPr>
          <p:spPr>
            <a:xfrm>
              <a:off x="55244" y="9524"/>
              <a:ext cx="3161718" cy="4412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2200">
                  <a:solidFill>
                    <a:srgbClr val="595959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r>
                <a:t>PPT</a:t>
              </a:r>
              <a:r>
                <a:rPr>
                  <a:latin typeface="나눔스퀘어"/>
                  <a:ea typeface="나눔스퀘어"/>
                  <a:cs typeface="나눔스퀘어"/>
                  <a:sym typeface="나눔스퀘어"/>
                </a:rPr>
                <a:t>를 시작하시겠습니까</a:t>
              </a:r>
              <a:r>
                <a:t>?</a:t>
              </a:r>
            </a:p>
          </p:txBody>
        </p:sp>
      </p:grpSp>
      <p:grpSp>
        <p:nvGrpSpPr>
          <p:cNvPr id="229" name="직사각형 26"/>
          <p:cNvGrpSpPr/>
          <p:nvPr/>
        </p:nvGrpSpPr>
        <p:grpSpPr>
          <a:xfrm>
            <a:off x="5304554" y="4483251"/>
            <a:ext cx="963043" cy="407362"/>
            <a:chOff x="0" y="0"/>
            <a:chExt cx="963041" cy="407360"/>
          </a:xfrm>
        </p:grpSpPr>
        <p:sp>
          <p:nvSpPr>
            <p:cNvPr id="227" name="직사각형"/>
            <p:cNvSpPr/>
            <p:nvPr/>
          </p:nvSpPr>
          <p:spPr>
            <a:xfrm>
              <a:off x="0" y="0"/>
              <a:ext cx="963042" cy="407361"/>
            </a:xfrm>
            <a:prstGeom prst="rect">
              <a:avLst/>
            </a:prstGeom>
            <a:solidFill>
              <a:srgbClr val="D9D9D9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 b="1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28" name="START"/>
            <p:cNvSpPr txBox="1"/>
            <p:nvPr/>
          </p:nvSpPr>
          <p:spPr>
            <a:xfrm>
              <a:off x="55245" y="50010"/>
              <a:ext cx="852552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400" b="1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lvl1pPr>
            </a:lstStyle>
            <a:p>
              <a:r>
                <a:t>START</a:t>
              </a:r>
            </a:p>
          </p:txBody>
        </p:sp>
      </p:grpSp>
      <p:grpSp>
        <p:nvGrpSpPr>
          <p:cNvPr id="232" name="직사각형 27"/>
          <p:cNvGrpSpPr/>
          <p:nvPr/>
        </p:nvGrpSpPr>
        <p:grpSpPr>
          <a:xfrm>
            <a:off x="6479304" y="4483249"/>
            <a:ext cx="963043" cy="407362"/>
            <a:chOff x="0" y="0"/>
            <a:chExt cx="963041" cy="407360"/>
          </a:xfrm>
        </p:grpSpPr>
        <p:sp>
          <p:nvSpPr>
            <p:cNvPr id="230" name="직사각형"/>
            <p:cNvSpPr/>
            <p:nvPr/>
          </p:nvSpPr>
          <p:spPr>
            <a:xfrm>
              <a:off x="0" y="0"/>
              <a:ext cx="963042" cy="407361"/>
            </a:xfrm>
            <a:prstGeom prst="rect">
              <a:avLst/>
            </a:prstGeom>
            <a:solidFill>
              <a:srgbClr val="D9D9D9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 b="1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31" name="PAUSE"/>
            <p:cNvSpPr txBox="1"/>
            <p:nvPr/>
          </p:nvSpPr>
          <p:spPr>
            <a:xfrm>
              <a:off x="55245" y="50010"/>
              <a:ext cx="852552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400" b="1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lvl1pPr>
            </a:lstStyle>
            <a:p>
              <a:r>
                <a:t>PAUSE</a:t>
              </a:r>
            </a:p>
          </p:txBody>
        </p:sp>
      </p:grpSp>
      <p:sp>
        <p:nvSpPr>
          <p:cNvPr id="233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404292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34" name="TextBox 2"/>
          <p:cNvSpPr txBox="1"/>
          <p:nvPr/>
        </p:nvSpPr>
        <p:spPr>
          <a:xfrm>
            <a:off x="10027920" y="4971944"/>
            <a:ext cx="1678471" cy="11869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김난영</a:t>
            </a:r>
          </a:p>
          <a:p>
            <a:pPr>
              <a:lnSpc>
                <a:spcPct val="150000"/>
              </a:lnSpc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김혜윤</a:t>
            </a:r>
          </a:p>
          <a:p>
            <a:pPr>
              <a:lnSpc>
                <a:spcPct val="150000"/>
              </a:lnSpc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이영주(발표자)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1" animBg="1" advAuto="0"/>
      <p:bldP spid="223" grpId="2" animBg="1" advAuto="0"/>
      <p:bldP spid="226" grpId="3" animBg="1" advAuto="0"/>
      <p:bldP spid="229" grpId="4" animBg="1" advAuto="0"/>
      <p:bldP spid="232" grpId="5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376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74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5" name="진행 경과 – OpenCV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OpenCV</a:t>
                </a:r>
              </a:p>
            </p:txBody>
          </p:sp>
        </p:grpSp>
        <p:sp>
          <p:nvSpPr>
            <p:cNvPr id="377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78" name="직사각형 7"/>
            <p:cNvSpPr/>
            <p:nvPr/>
          </p:nvSpPr>
          <p:spPr>
            <a:xfrm>
              <a:off x="9298216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79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80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83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81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82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85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305678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386" name="IMG_7821.mov" descr="IMG_7821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8916" y="1288057"/>
            <a:ext cx="2792964" cy="49652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38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390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88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89" name="진행 경과 – DB 구축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DB 구축</a:t>
                </a:r>
              </a:p>
            </p:txBody>
          </p:sp>
        </p:grpSp>
        <p:sp>
          <p:nvSpPr>
            <p:cNvPr id="391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92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93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94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97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95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96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401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091381" y="6305678"/>
            <a:ext cx="262420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4750DFB8-2FE6-422B-A5B5-13BBD1C34688}"/>
              </a:ext>
            </a:extLst>
          </p:cNvPr>
          <p:cNvSpPr/>
          <p:nvPr/>
        </p:nvSpPr>
        <p:spPr>
          <a:xfrm>
            <a:off x="5631544" y="3217048"/>
            <a:ext cx="1219200" cy="576943"/>
          </a:xfrm>
          <a:prstGeom prst="rightArrow">
            <a:avLst/>
          </a:prstGeom>
          <a:solidFill>
            <a:schemeClr val="bg1">
              <a:lumMod val="65000"/>
            </a:schemeClr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0681D0-44F5-46CA-8736-6935683AA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539" y="2650446"/>
            <a:ext cx="4104879" cy="17502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D5D628-F1D6-4A7E-9C63-26BD71410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546" y="1300875"/>
            <a:ext cx="404812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608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405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403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404" name="개발 계획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개발 계획</a:t>
                </a:r>
              </a:p>
            </p:txBody>
          </p:sp>
        </p:grpSp>
        <p:sp>
          <p:nvSpPr>
            <p:cNvPr id="406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07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08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09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412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410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411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414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305678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415" name="그림 3" descr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915" y="3120299"/>
            <a:ext cx="5871771" cy="90043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직사각형 22">
            <a:extLst>
              <a:ext uri="{FF2B5EF4-FFF2-40B4-BE49-F238E27FC236}">
                <a16:creationId xmlns:a16="http://schemas.microsoft.com/office/drawing/2014/main" id="{96D94A1D-9A57-42B0-B3FB-A02CE28B7C8D}"/>
              </a:ext>
            </a:extLst>
          </p:cNvPr>
          <p:cNvSpPr txBox="1"/>
          <p:nvPr/>
        </p:nvSpPr>
        <p:spPr>
          <a:xfrm>
            <a:off x="8219127" y="2224979"/>
            <a:ext cx="2189544" cy="4944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lang="en-US" b="1" dirty="0"/>
              <a:t>Map API</a:t>
            </a:r>
            <a:endParaRPr b="1" dirty="0"/>
          </a:p>
        </p:txBody>
      </p:sp>
      <p:sp>
        <p:nvSpPr>
          <p:cNvPr id="3" name="직사각형 22">
            <a:extLst>
              <a:ext uri="{FF2B5EF4-FFF2-40B4-BE49-F238E27FC236}">
                <a16:creationId xmlns:a16="http://schemas.microsoft.com/office/drawing/2014/main" id="{E5F0EEAB-D12B-4F5A-8169-3F27BBF13F22}"/>
              </a:ext>
            </a:extLst>
          </p:cNvPr>
          <p:cNvSpPr txBox="1"/>
          <p:nvPr/>
        </p:nvSpPr>
        <p:spPr>
          <a:xfrm>
            <a:off x="8219127" y="3120299"/>
            <a:ext cx="2189544" cy="4944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lang="en-US" b="1" dirty="0"/>
              <a:t>Speech API</a:t>
            </a:r>
            <a:endParaRPr b="1" dirty="0"/>
          </a:p>
        </p:txBody>
      </p:sp>
      <p:sp>
        <p:nvSpPr>
          <p:cNvPr id="4" name="직사각형 22">
            <a:extLst>
              <a:ext uri="{FF2B5EF4-FFF2-40B4-BE49-F238E27FC236}">
                <a16:creationId xmlns:a16="http://schemas.microsoft.com/office/drawing/2014/main" id="{C8074CE7-045E-4E45-9E2C-BC6F9EA06AA4}"/>
              </a:ext>
            </a:extLst>
          </p:cNvPr>
          <p:cNvSpPr txBox="1"/>
          <p:nvPr/>
        </p:nvSpPr>
        <p:spPr>
          <a:xfrm>
            <a:off x="8219127" y="4038520"/>
            <a:ext cx="2189544" cy="4944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lang="en-US" b="1" dirty="0"/>
              <a:t>OpenCV</a:t>
            </a:r>
            <a:endParaRPr b="1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1E89072D-FA69-45DD-903D-588C1647E719}"/>
              </a:ext>
            </a:extLst>
          </p:cNvPr>
          <p:cNvCxnSpPr>
            <a:cxnSpLocks/>
          </p:cNvCxnSpPr>
          <p:nvPr/>
        </p:nvCxnSpPr>
        <p:spPr>
          <a:xfrm flipV="1">
            <a:off x="6901543" y="2634345"/>
            <a:ext cx="1219200" cy="869222"/>
          </a:xfrm>
          <a:prstGeom prst="straightConnector1">
            <a:avLst/>
          </a:prstGeom>
          <a:noFill/>
          <a:ln w="57150" cap="flat">
            <a:solidFill>
              <a:schemeClr val="bg1">
                <a:lumMod val="65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4D9EA0F-3429-448D-B27B-F06B08E6063E}"/>
              </a:ext>
            </a:extLst>
          </p:cNvPr>
          <p:cNvCxnSpPr/>
          <p:nvPr/>
        </p:nvCxnSpPr>
        <p:spPr>
          <a:xfrm>
            <a:off x="6871226" y="3521851"/>
            <a:ext cx="1205974" cy="0"/>
          </a:xfrm>
          <a:prstGeom prst="straightConnector1">
            <a:avLst/>
          </a:prstGeom>
          <a:noFill/>
          <a:ln w="57150" cap="flat">
            <a:solidFill>
              <a:schemeClr val="bg1">
                <a:lumMod val="65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D206CF9-9FEF-4AEA-B5BA-890483EC723A}"/>
              </a:ext>
            </a:extLst>
          </p:cNvPr>
          <p:cNvCxnSpPr>
            <a:cxnSpLocks/>
          </p:cNvCxnSpPr>
          <p:nvPr/>
        </p:nvCxnSpPr>
        <p:spPr>
          <a:xfrm>
            <a:off x="6871224" y="3521851"/>
            <a:ext cx="1249519" cy="854207"/>
          </a:xfrm>
          <a:prstGeom prst="straightConnector1">
            <a:avLst/>
          </a:prstGeom>
          <a:noFill/>
          <a:ln w="57150" cap="flat">
            <a:solidFill>
              <a:schemeClr val="bg1">
                <a:lumMod val="65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419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417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8" name="Q &amp; A"/>
              <p:cNvSpPr txBox="1"/>
              <p:nvPr/>
            </p:nvSpPr>
            <p:spPr>
              <a:xfrm>
                <a:off x="55245" y="79396"/>
                <a:ext cx="11138082" cy="523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Q &amp; A</a:t>
                </a:r>
              </a:p>
            </p:txBody>
          </p:sp>
        </p:grpSp>
        <p:sp>
          <p:nvSpPr>
            <p:cNvPr id="420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21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22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423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426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424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425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pic>
        <p:nvPicPr>
          <p:cNvPr id="428" name="그림 2" descr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201" y="1725858"/>
            <a:ext cx="3944167" cy="3944167"/>
          </a:xfrm>
          <a:prstGeom prst="rect">
            <a:avLst/>
          </a:prstGeom>
          <a:ln w="12700">
            <a:miter lim="400000"/>
          </a:ln>
        </p:spPr>
      </p:pic>
      <p:sp>
        <p:nvSpPr>
          <p:cNvPr id="429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305678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238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236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37" name="목차"/>
              <p:cNvSpPr txBox="1"/>
              <p:nvPr/>
            </p:nvSpPr>
            <p:spPr>
              <a:xfrm>
                <a:off x="55245" y="85745"/>
                <a:ext cx="11138082" cy="5105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목차</a:t>
                </a:r>
              </a:p>
            </p:txBody>
          </p:sp>
        </p:grpSp>
        <p:sp>
          <p:nvSpPr>
            <p:cNvPr id="239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40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41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42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245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243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44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grpSp>
        <p:nvGrpSpPr>
          <p:cNvPr id="249" name="직사각형 15"/>
          <p:cNvGrpSpPr/>
          <p:nvPr/>
        </p:nvGrpSpPr>
        <p:grpSpPr>
          <a:xfrm>
            <a:off x="2854742" y="1558728"/>
            <a:ext cx="2280985" cy="784831"/>
            <a:chOff x="0" y="0"/>
            <a:chExt cx="2280983" cy="784830"/>
          </a:xfrm>
        </p:grpSpPr>
        <p:sp>
          <p:nvSpPr>
            <p:cNvPr id="247" name="직사각형"/>
            <p:cNvSpPr/>
            <p:nvPr/>
          </p:nvSpPr>
          <p:spPr>
            <a:xfrm>
              <a:off x="-1" y="-1"/>
              <a:ext cx="2280985" cy="784832"/>
            </a:xfrm>
            <a:prstGeom prst="rect">
              <a:avLst/>
            </a:prstGeom>
            <a:solidFill>
              <a:srgbClr val="CC0411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진행 경과"/>
            <p:cNvSpPr txBox="1"/>
            <p:nvPr/>
          </p:nvSpPr>
          <p:spPr>
            <a:xfrm>
              <a:off x="55244" y="151873"/>
              <a:ext cx="2170495" cy="481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진행 경과</a:t>
              </a:r>
            </a:p>
          </p:txBody>
        </p:sp>
      </p:grpSp>
      <p:sp>
        <p:nvSpPr>
          <p:cNvPr id="250" name="직사각형 19"/>
          <p:cNvSpPr txBox="1"/>
          <p:nvPr/>
        </p:nvSpPr>
        <p:spPr>
          <a:xfrm>
            <a:off x="5648131" y="1260307"/>
            <a:ext cx="3494200" cy="2260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dirty="0" err="1"/>
              <a:t>현재까지의</a:t>
            </a:r>
            <a:r>
              <a:rPr dirty="0"/>
              <a:t> </a:t>
            </a:r>
            <a:r>
              <a:rPr dirty="0" err="1"/>
              <a:t>진행</a:t>
            </a:r>
            <a:r>
              <a:rPr dirty="0"/>
              <a:t> </a:t>
            </a:r>
            <a:r>
              <a:rPr dirty="0" err="1"/>
              <a:t>상황</a:t>
            </a:r>
            <a:endParaRPr dirty="0"/>
          </a:p>
          <a:p>
            <a:pPr marL="285750" indent="-285750">
              <a:lnSpc>
                <a:spcPct val="150000"/>
              </a:lnSpc>
              <a:buSzPct val="100000"/>
              <a:buChar char="-"/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dirty="0"/>
              <a:t>GPS </a:t>
            </a:r>
            <a:r>
              <a:rPr dirty="0" err="1"/>
              <a:t>조정</a:t>
            </a:r>
            <a:r>
              <a:rPr lang="en-US" dirty="0"/>
              <a:t>	- </a:t>
            </a:r>
            <a:r>
              <a:rPr lang="ko-KR" altLang="en-US" dirty="0"/>
              <a:t>나머지 </a:t>
            </a:r>
            <a:r>
              <a:rPr lang="en-US" altLang="ko-KR" dirty="0"/>
              <a:t>UX</a:t>
            </a:r>
          </a:p>
          <a:p>
            <a:pPr marL="285750" indent="-285750">
              <a:lnSpc>
                <a:spcPct val="150000"/>
              </a:lnSpc>
              <a:buSzPct val="100000"/>
              <a:buFontTx/>
              <a:buChar char="-"/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lang="en-US" altLang="ko-KR" dirty="0"/>
              <a:t>OpenCV	- STT, TTS</a:t>
            </a:r>
          </a:p>
          <a:p>
            <a:pPr marL="285750" indent="-285750">
              <a:lnSpc>
                <a:spcPct val="150000"/>
              </a:lnSpc>
              <a:buSzPct val="100000"/>
              <a:buFontTx/>
              <a:buChar char="-"/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lang="en-US" altLang="ko-KR" dirty="0"/>
              <a:t>DB </a:t>
            </a:r>
            <a:r>
              <a:rPr lang="ko-KR" altLang="en-US" dirty="0"/>
              <a:t>구축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SzPct val="100000"/>
              <a:buChar char="-"/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SzPct val="100000"/>
              <a:buChar char="-"/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endParaRPr dirty="0"/>
          </a:p>
        </p:txBody>
      </p:sp>
      <p:grpSp>
        <p:nvGrpSpPr>
          <p:cNvPr id="253" name="직사각형 24"/>
          <p:cNvGrpSpPr/>
          <p:nvPr/>
        </p:nvGrpSpPr>
        <p:grpSpPr>
          <a:xfrm>
            <a:off x="2854742" y="4826482"/>
            <a:ext cx="2280985" cy="784831"/>
            <a:chOff x="0" y="0"/>
            <a:chExt cx="2280983" cy="784830"/>
          </a:xfrm>
        </p:grpSpPr>
        <p:sp>
          <p:nvSpPr>
            <p:cNvPr id="251" name="직사각형"/>
            <p:cNvSpPr/>
            <p:nvPr/>
          </p:nvSpPr>
          <p:spPr>
            <a:xfrm>
              <a:off x="-1" y="-1"/>
              <a:ext cx="2280985" cy="784832"/>
            </a:xfrm>
            <a:prstGeom prst="rect">
              <a:avLst/>
            </a:prstGeom>
            <a:solidFill>
              <a:schemeClr val="accent4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52" name="Q &amp; A"/>
            <p:cNvSpPr txBox="1"/>
            <p:nvPr/>
          </p:nvSpPr>
          <p:spPr>
            <a:xfrm>
              <a:off x="55244" y="162544"/>
              <a:ext cx="2170495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4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Q &amp; A</a:t>
              </a:r>
            </a:p>
          </p:txBody>
        </p:sp>
      </p:grpSp>
      <p:sp>
        <p:nvSpPr>
          <p:cNvPr id="254" name="직사각형 25"/>
          <p:cNvSpPr txBox="1"/>
          <p:nvPr/>
        </p:nvSpPr>
        <p:spPr>
          <a:xfrm>
            <a:off x="5648131" y="5011885"/>
            <a:ext cx="218954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16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r>
              <a:t>질의응답</a:t>
            </a:r>
          </a:p>
        </p:txBody>
      </p:sp>
      <p:sp>
        <p:nvSpPr>
          <p:cNvPr id="255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233962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grpSp>
        <p:nvGrpSpPr>
          <p:cNvPr id="258" name="직사각형 2"/>
          <p:cNvGrpSpPr/>
          <p:nvPr/>
        </p:nvGrpSpPr>
        <p:grpSpPr>
          <a:xfrm>
            <a:off x="2854742" y="3192606"/>
            <a:ext cx="2280985" cy="784831"/>
            <a:chOff x="0" y="0"/>
            <a:chExt cx="2280983" cy="784830"/>
          </a:xfrm>
        </p:grpSpPr>
        <p:sp>
          <p:nvSpPr>
            <p:cNvPr id="256" name="직사각형"/>
            <p:cNvSpPr/>
            <p:nvPr/>
          </p:nvSpPr>
          <p:spPr>
            <a:xfrm>
              <a:off x="-1" y="-1"/>
              <a:ext cx="2280985" cy="784832"/>
            </a:xfrm>
            <a:prstGeom prst="rect">
              <a:avLst/>
            </a:prstGeom>
            <a:solidFill>
              <a:schemeClr val="accent2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금주 개발 계획"/>
            <p:cNvSpPr txBox="1"/>
            <p:nvPr/>
          </p:nvSpPr>
          <p:spPr>
            <a:xfrm>
              <a:off x="55244" y="171813"/>
              <a:ext cx="2170495" cy="4412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금주 개발 계획</a:t>
              </a: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262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260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61" name="진행 경과 – GPS 조정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GPS 조정</a:t>
                </a:r>
              </a:p>
            </p:txBody>
          </p:sp>
        </p:grpSp>
        <p:sp>
          <p:nvSpPr>
            <p:cNvPr id="263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64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65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66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269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267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68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271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28775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272" name="그림 2" descr="그림 2"/>
          <p:cNvPicPr>
            <a:picLocks noChangeAspect="1"/>
          </p:cNvPicPr>
          <p:nvPr/>
        </p:nvPicPr>
        <p:blipFill>
          <a:blip r:embed="rId2"/>
          <a:srcRect l="23590" t="41804" r="21623" b="29459"/>
          <a:stretch>
            <a:fillRect/>
          </a:stretch>
        </p:blipFill>
        <p:spPr>
          <a:xfrm>
            <a:off x="6785263" y="2371706"/>
            <a:ext cx="3573988" cy="250179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그림 3" descr="그림 3"/>
          <p:cNvPicPr>
            <a:picLocks noChangeAspect="1"/>
          </p:cNvPicPr>
          <p:nvPr/>
        </p:nvPicPr>
        <p:blipFill>
          <a:blip r:embed="rId3"/>
          <a:srcRect l="7052" t="56211" r="5781" b="15170"/>
          <a:stretch>
            <a:fillRect/>
          </a:stretch>
        </p:blipFill>
        <p:spPr>
          <a:xfrm>
            <a:off x="1521030" y="2651185"/>
            <a:ext cx="3875724" cy="2039145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화살표: 오른쪽 4"/>
          <p:cNvSpPr/>
          <p:nvPr/>
        </p:nvSpPr>
        <p:spPr>
          <a:xfrm>
            <a:off x="5705524" y="3209364"/>
            <a:ext cx="770967" cy="63649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12700">
            <a:solidFill>
              <a:srgbClr val="BA8C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278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276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77" name="진행 경과 – GPS 조정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GPS 조정</a:t>
                </a:r>
              </a:p>
            </p:txBody>
          </p:sp>
        </p:grpSp>
        <p:sp>
          <p:nvSpPr>
            <p:cNvPr id="279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80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81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82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285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283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84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287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287751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88" name="그림 8" descr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345" y="3090396"/>
            <a:ext cx="6372226" cy="10382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292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290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1" name="진행 경과 – UX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UX</a:t>
                </a:r>
              </a:p>
            </p:txBody>
          </p:sp>
        </p:grpSp>
        <p:sp>
          <p:nvSpPr>
            <p:cNvPr id="293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94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95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296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299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297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298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01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305678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302" name="그림 4" descr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788" y="1576590"/>
            <a:ext cx="2780311" cy="4456575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화살표: 오른쪽 8"/>
          <p:cNvSpPr/>
          <p:nvPr/>
        </p:nvSpPr>
        <p:spPr>
          <a:xfrm rot="20990792">
            <a:off x="3922650" y="2263861"/>
            <a:ext cx="1778001" cy="44679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A6A6"/>
          </a:solidFill>
          <a:ln w="12700">
            <a:solidFill>
              <a:srgbClr val="A6A6A6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4" name="화살표: 오른쪽 16"/>
          <p:cNvSpPr/>
          <p:nvPr/>
        </p:nvSpPr>
        <p:spPr>
          <a:xfrm rot="868711">
            <a:off x="3952781" y="4558119"/>
            <a:ext cx="1778001" cy="42823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A6A6"/>
          </a:solidFill>
          <a:ln w="12700">
            <a:solidFill>
              <a:srgbClr val="A6A6A6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5" name="직사각형 18"/>
          <p:cNvSpPr txBox="1"/>
          <p:nvPr/>
        </p:nvSpPr>
        <p:spPr>
          <a:xfrm>
            <a:off x="6375335" y="2040238"/>
            <a:ext cx="2951545" cy="8979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터치 </a:t>
            </a:r>
            <a:r>
              <a:rPr>
                <a:solidFill>
                  <a:srgbClr val="FF0000"/>
                </a:solidFill>
              </a:rPr>
              <a:t>1</a:t>
            </a:r>
            <a:r>
              <a:t>번 </a:t>
            </a:r>
          </a:p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t>: 관련 텍스트 읽어주기</a:t>
            </a:r>
          </a:p>
        </p:txBody>
      </p:sp>
      <p:sp>
        <p:nvSpPr>
          <p:cNvPr id="306" name="직사각형 22"/>
          <p:cNvSpPr txBox="1"/>
          <p:nvPr/>
        </p:nvSpPr>
        <p:spPr>
          <a:xfrm>
            <a:off x="6375337" y="4772235"/>
            <a:ext cx="2189544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595959"/>
                </a:solidFill>
                <a:latin typeface="+mj-lt"/>
                <a:ea typeface="+mj-ea"/>
                <a:cs typeface="+mj-cs"/>
                <a:sym typeface="맑은 고딕"/>
              </a:defRPr>
            </a:pPr>
            <a:r>
              <a:rPr dirty="0" err="1"/>
              <a:t>터치</a:t>
            </a:r>
            <a:r>
              <a:rPr dirty="0"/>
              <a:t> </a:t>
            </a:r>
            <a:r>
              <a:rPr dirty="0">
                <a:solidFill>
                  <a:srgbClr val="FF0000"/>
                </a:solidFill>
              </a:rPr>
              <a:t>2</a:t>
            </a:r>
            <a:r>
              <a:rPr dirty="0"/>
              <a:t>번 : </a:t>
            </a:r>
            <a:r>
              <a:rPr dirty="0" err="1"/>
              <a:t>선택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310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08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09" name="진행 경과 – UX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UX</a:t>
                </a:r>
              </a:p>
            </p:txBody>
          </p:sp>
        </p:grpSp>
        <p:sp>
          <p:nvSpPr>
            <p:cNvPr id="311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12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13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14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17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15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16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19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305678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320" name="KakaoTalk_20201016_001719754" descr="KakaoTalk_20201016_00171975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3300" y="1518878"/>
            <a:ext cx="2565400" cy="457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6666" fill="hold"/>
                                        <p:tgtEl>
                                          <p:spTgt spid="3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3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2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324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22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23" name="진행 경과 – STT, TTS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STT, TTS</a:t>
                </a:r>
              </a:p>
            </p:txBody>
          </p:sp>
        </p:grpSp>
        <p:sp>
          <p:nvSpPr>
            <p:cNvPr id="325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26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27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28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31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29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30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33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305678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334" name="그림 2" descr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31" y="2594960"/>
            <a:ext cx="3914776" cy="1352551"/>
          </a:xfrm>
          <a:prstGeom prst="rect">
            <a:avLst/>
          </a:prstGeom>
          <a:ln w="12700">
            <a:miter lim="400000"/>
          </a:ln>
        </p:spPr>
      </p:pic>
      <p:sp>
        <p:nvSpPr>
          <p:cNvPr id="335" name="직선 화살표 연결선 4"/>
          <p:cNvSpPr/>
          <p:nvPr/>
        </p:nvSpPr>
        <p:spPr>
          <a:xfrm flipV="1">
            <a:off x="5039359" y="2594960"/>
            <a:ext cx="762001" cy="1011841"/>
          </a:xfrm>
          <a:prstGeom prst="line">
            <a:avLst/>
          </a:prstGeom>
          <a:ln w="6350">
            <a:solidFill>
              <a:srgbClr val="000000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6" name="직사각형 17"/>
          <p:cNvSpPr/>
          <p:nvPr/>
        </p:nvSpPr>
        <p:spPr>
          <a:xfrm>
            <a:off x="5906535" y="2101751"/>
            <a:ext cx="4308221" cy="593125"/>
          </a:xfrm>
          <a:prstGeom prst="rect">
            <a:avLst/>
          </a:prstGeom>
          <a:solidFill>
            <a:srgbClr val="EEE8AA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7" name="TextBox 8"/>
          <p:cNvSpPr txBox="1"/>
          <p:nvPr/>
        </p:nvSpPr>
        <p:spPr>
          <a:xfrm>
            <a:off x="5952255" y="2204723"/>
            <a:ext cx="440699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클릭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시</a:t>
            </a:r>
            <a:r>
              <a:rPr dirty="0"/>
              <a:t>,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띵동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소리와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함께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음성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인식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시작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338" name="직사각형 19"/>
          <p:cNvSpPr/>
          <p:nvPr/>
        </p:nvSpPr>
        <p:spPr>
          <a:xfrm>
            <a:off x="5898517" y="3316849"/>
            <a:ext cx="4308221" cy="593125"/>
          </a:xfrm>
          <a:prstGeom prst="rect">
            <a:avLst/>
          </a:prstGeom>
          <a:solidFill>
            <a:srgbClr val="EEE8AA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9" name="직사각형 21"/>
          <p:cNvSpPr/>
          <p:nvPr/>
        </p:nvSpPr>
        <p:spPr>
          <a:xfrm>
            <a:off x="5898517" y="4529535"/>
            <a:ext cx="4308221" cy="593125"/>
          </a:xfrm>
          <a:prstGeom prst="rect">
            <a:avLst/>
          </a:prstGeom>
          <a:solidFill>
            <a:srgbClr val="EEE8AA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0" name="TextBox 22"/>
          <p:cNvSpPr txBox="1"/>
          <p:nvPr/>
        </p:nvSpPr>
        <p:spPr>
          <a:xfrm>
            <a:off x="6662057" y="3451698"/>
            <a:ext cx="2873829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음성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입력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lang="en-US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텍스트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변환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341" name="TextBox 23"/>
          <p:cNvSpPr txBox="1"/>
          <p:nvPr/>
        </p:nvSpPr>
        <p:spPr>
          <a:xfrm>
            <a:off x="6334294" y="4641431"/>
            <a:ext cx="3549934" cy="372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변환된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텍스트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lang="en-US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음성으로</a:t>
            </a:r>
            <a:r>
              <a:rPr dirty="0">
                <a:solidFill>
                  <a:srgbClr val="FF0000"/>
                </a:solidFill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확인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342" name="화살표: 아래쪽 1"/>
          <p:cNvSpPr/>
          <p:nvPr/>
        </p:nvSpPr>
        <p:spPr>
          <a:xfrm>
            <a:off x="7893005" y="2804884"/>
            <a:ext cx="335281" cy="348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214"/>
                </a:moveTo>
                <a:lnTo>
                  <a:pt x="5400" y="11214"/>
                </a:lnTo>
                <a:lnTo>
                  <a:pt x="5400" y="0"/>
                </a:lnTo>
                <a:lnTo>
                  <a:pt x="16200" y="0"/>
                </a:lnTo>
                <a:lnTo>
                  <a:pt x="16200" y="11214"/>
                </a:lnTo>
                <a:lnTo>
                  <a:pt x="21600" y="1121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A6A6A6"/>
          </a:solidFill>
          <a:ln w="12700">
            <a:solidFill>
              <a:srgbClr val="A6A6A6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3" name="화살표: 아래쪽 3"/>
          <p:cNvSpPr/>
          <p:nvPr/>
        </p:nvSpPr>
        <p:spPr>
          <a:xfrm>
            <a:off x="7893005" y="4046206"/>
            <a:ext cx="335281" cy="348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1214"/>
                </a:moveTo>
                <a:lnTo>
                  <a:pt x="5400" y="11214"/>
                </a:lnTo>
                <a:lnTo>
                  <a:pt x="5400" y="0"/>
                </a:lnTo>
                <a:lnTo>
                  <a:pt x="16200" y="0"/>
                </a:lnTo>
                <a:lnTo>
                  <a:pt x="16200" y="11214"/>
                </a:lnTo>
                <a:lnTo>
                  <a:pt x="21600" y="11214"/>
                </a:lnTo>
                <a:lnTo>
                  <a:pt x="10800" y="21600"/>
                </a:lnTo>
                <a:close/>
              </a:path>
            </a:pathLst>
          </a:custGeom>
          <a:solidFill>
            <a:srgbClr val="A6A6A6"/>
          </a:solidFill>
          <a:ln w="12700">
            <a:solidFill>
              <a:srgbClr val="A6A6A6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그룹 14"/>
          <p:cNvGrpSpPr/>
          <p:nvPr/>
        </p:nvGrpSpPr>
        <p:grpSpPr>
          <a:xfrm>
            <a:off x="508000" y="377456"/>
            <a:ext cx="11248571" cy="6172812"/>
            <a:chOff x="0" y="0"/>
            <a:chExt cx="11248570" cy="6172811"/>
          </a:xfrm>
        </p:grpSpPr>
        <p:grpSp>
          <p:nvGrpSpPr>
            <p:cNvPr id="347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45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6" name="진행 경과 – STT, TTS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STT, TTS</a:t>
                </a:r>
              </a:p>
            </p:txBody>
          </p:sp>
        </p:grpSp>
        <p:sp>
          <p:nvSpPr>
            <p:cNvPr id="348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49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50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51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54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52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53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</p:grpSp>
      <p:sp>
        <p:nvSpPr>
          <p:cNvPr id="356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305678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357" name="KakaoTalk_20201015_235630109" descr="KakaoTalk_20201015_235630109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3300" y="1518878"/>
            <a:ext cx="2565400" cy="457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6666" fill="hold"/>
                                        <p:tgtEl>
                                          <p:spTgt spid="3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3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5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그룹 14"/>
          <p:cNvGrpSpPr/>
          <p:nvPr/>
        </p:nvGrpSpPr>
        <p:grpSpPr>
          <a:xfrm>
            <a:off x="471714" y="377545"/>
            <a:ext cx="11248572" cy="6172813"/>
            <a:chOff x="0" y="0"/>
            <a:chExt cx="11248570" cy="6172811"/>
          </a:xfrm>
        </p:grpSpPr>
        <p:grpSp>
          <p:nvGrpSpPr>
            <p:cNvPr id="361" name="직사각형 5"/>
            <p:cNvGrpSpPr/>
            <p:nvPr/>
          </p:nvGrpSpPr>
          <p:grpSpPr>
            <a:xfrm>
              <a:off x="0" y="-1"/>
              <a:ext cx="11248571" cy="682033"/>
              <a:chOff x="0" y="0"/>
              <a:chExt cx="11248570" cy="682032"/>
            </a:xfrm>
          </p:grpSpPr>
          <p:sp>
            <p:nvSpPr>
              <p:cNvPr id="359" name="직사각형"/>
              <p:cNvSpPr/>
              <p:nvPr/>
            </p:nvSpPr>
            <p:spPr>
              <a:xfrm>
                <a:off x="0" y="-1"/>
                <a:ext cx="11248572" cy="682034"/>
              </a:xfrm>
              <a:prstGeom prst="rect">
                <a:avLst/>
              </a:prstGeom>
              <a:solidFill>
                <a:srgbClr val="DFDCD3"/>
              </a:solidFill>
              <a:ln w="19050" cap="flat">
                <a:solidFill>
                  <a:srgbClr val="40404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0" name="진행 경과 – OpenCV"/>
              <p:cNvSpPr txBox="1"/>
              <p:nvPr/>
            </p:nvSpPr>
            <p:spPr>
              <a:xfrm>
                <a:off x="55245" y="66946"/>
                <a:ext cx="11138082" cy="548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lvl="1"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r>
                  <a:t>진행 경과 – OpenCV</a:t>
                </a:r>
              </a:p>
            </p:txBody>
          </p:sp>
        </p:grpSp>
        <p:sp>
          <p:nvSpPr>
            <p:cNvPr id="362" name="직사각형 6"/>
            <p:cNvSpPr/>
            <p:nvPr/>
          </p:nvSpPr>
          <p:spPr>
            <a:xfrm>
              <a:off x="0" y="682031"/>
              <a:ext cx="11248571" cy="549078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63" name="직사각형 7"/>
            <p:cNvSpPr/>
            <p:nvPr/>
          </p:nvSpPr>
          <p:spPr>
            <a:xfrm>
              <a:off x="9298215" y="453303"/>
              <a:ext cx="288001" cy="36001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64" name="직사각형 9"/>
            <p:cNvSpPr/>
            <p:nvPr/>
          </p:nvSpPr>
          <p:spPr>
            <a:xfrm>
              <a:off x="9900670" y="1632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sp>
          <p:nvSpPr>
            <p:cNvPr id="365" name="직사각형 10"/>
            <p:cNvSpPr/>
            <p:nvPr/>
          </p:nvSpPr>
          <p:spPr>
            <a:xfrm>
              <a:off x="9851249" y="216103"/>
              <a:ext cx="288001" cy="288001"/>
            </a:xfrm>
            <a:prstGeom prst="rect">
              <a:avLst/>
            </a:prstGeom>
            <a:solidFill>
              <a:srgbClr val="DFDCD3"/>
            </a:solidFill>
            <a:ln w="19050" cap="flat">
              <a:solidFill>
                <a:srgbClr val="40404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solidFill>
                    <a:srgbClr val="404040"/>
                  </a:solidFill>
                  <a:latin typeface="+mj-lt"/>
                  <a:ea typeface="+mj-ea"/>
                  <a:cs typeface="+mj-cs"/>
                  <a:sym typeface="맑은 고딕"/>
                </a:defRPr>
              </a:pPr>
              <a:endParaRPr/>
            </a:p>
          </p:txBody>
        </p:sp>
        <p:grpSp>
          <p:nvGrpSpPr>
            <p:cNvPr id="368" name="그룹 13"/>
            <p:cNvGrpSpPr/>
            <p:nvPr/>
          </p:nvGrpSpPr>
          <p:grpSpPr>
            <a:xfrm>
              <a:off x="10466501" y="172845"/>
              <a:ext cx="336340" cy="336341"/>
              <a:chOff x="0" y="0"/>
              <a:chExt cx="336339" cy="336339"/>
            </a:xfrm>
          </p:grpSpPr>
          <p:sp>
            <p:nvSpPr>
              <p:cNvPr id="366" name="직사각형 11"/>
              <p:cNvSpPr/>
              <p:nvPr/>
            </p:nvSpPr>
            <p:spPr>
              <a:xfrm rot="2700000">
                <a:off x="-55669" y="154181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  <p:sp>
            <p:nvSpPr>
              <p:cNvPr id="367" name="직사각형 12"/>
              <p:cNvSpPr/>
              <p:nvPr/>
            </p:nvSpPr>
            <p:spPr>
              <a:xfrm rot="18900000">
                <a:off x="-55668" y="154179"/>
                <a:ext cx="447676" cy="27980"/>
              </a:xfrm>
              <a:prstGeom prst="rect">
                <a:avLst/>
              </a:pr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800">
                    <a:solidFill>
                      <a:srgbClr val="404040"/>
                    </a:solidFill>
                    <a:latin typeface="+mj-lt"/>
                    <a:ea typeface="+mj-ea"/>
                    <a:cs typeface="+mj-cs"/>
                    <a:sym typeface="맑은 고딕"/>
                  </a:defRPr>
                </a:pPr>
                <a:endParaRPr/>
              </a:p>
            </p:txBody>
          </p:sp>
        </p:grpSp>
        <p:sp>
          <p:nvSpPr>
            <p:cNvPr id="369" name="초당 2~3개의 이미지 프레임 추출…"/>
            <p:cNvSpPr txBox="1"/>
            <p:nvPr/>
          </p:nvSpPr>
          <p:spPr>
            <a:xfrm>
              <a:off x="5836221" y="2834373"/>
              <a:ext cx="3209784" cy="6752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marL="180473" indent="-180473">
                <a:buSzPct val="100000"/>
                <a:buChar char="-"/>
              </a:pPr>
              <a:r>
                <a:t>초당 2~3개의 이미지 프레임 추출</a:t>
              </a:r>
            </a:p>
            <a:p>
              <a:pPr marL="180473" indent="-180473">
                <a:buSzPct val="100000"/>
                <a:buChar char="-"/>
              </a:pPr>
              <a:r>
                <a:t>정확도 : 94%</a:t>
              </a:r>
            </a:p>
          </p:txBody>
        </p:sp>
      </p:grpSp>
      <p:sp>
        <p:nvSpPr>
          <p:cNvPr id="371" name="슬라이드 번호 개체 틀 1"/>
          <p:cNvSpPr txBox="1">
            <a:spLocks noGrp="1"/>
          </p:cNvSpPr>
          <p:nvPr>
            <p:ph type="sldNum" sz="quarter" idx="2"/>
          </p:nvPr>
        </p:nvSpPr>
        <p:spPr>
          <a:xfrm>
            <a:off x="11164902" y="6305678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372" name="카페.jpg" descr="카페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59458" y="2736281"/>
            <a:ext cx="3398920" cy="14551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Office 테마">
  <a:themeElements>
    <a:clrScheme name="1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테마">
  <a:themeElements>
    <a:clrScheme name="1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171</Words>
  <Application>Microsoft Office PowerPoint</Application>
  <PresentationFormat>와이드스크린</PresentationFormat>
  <Paragraphs>59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나눔스퀘어</vt:lpstr>
      <vt:lpstr>맑은 고딕</vt:lpstr>
      <vt:lpstr>Arial</vt:lpstr>
      <vt:lpstr>Calibri</vt:lpstr>
      <vt:lpstr>Helvetica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이영주</dc:creator>
  <cp:lastModifiedBy>이 영주</cp:lastModifiedBy>
  <cp:revision>3</cp:revision>
  <dcterms:modified xsi:type="dcterms:W3CDTF">2020-10-18T16:57:51Z</dcterms:modified>
</cp:coreProperties>
</file>